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90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99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52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2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5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9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6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9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72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D5A7-9C0E-4395-97C7-9A46FF4358DF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BC208-85E4-4A77-A053-226F6C5FEA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89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92696"/>
            <a:ext cx="1872208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Telescope</a:t>
            </a: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339752" y="831195"/>
            <a:ext cx="6048672" cy="1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59480" y="2364078"/>
            <a:ext cx="72008" cy="43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147472" y="2414302"/>
            <a:ext cx="92519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Bridge 4 </a:t>
            </a:r>
          </a:p>
          <a:p>
            <a:pPr lvl="0"/>
            <a:r>
              <a:rPr lang="en-GB" sz="1400" dirty="0">
                <a:solidFill>
                  <a:prstClr val="black"/>
                </a:solidFill>
              </a:rPr>
              <a:t>Abutment</a:t>
            </a:r>
          </a:p>
        </p:txBody>
      </p:sp>
      <p:cxnSp>
        <p:nvCxnSpPr>
          <p:cNvPr id="11" name="Straight Arrow Connector 10"/>
          <p:cNvCxnSpPr>
            <a:stCxn id="7" idx="0"/>
          </p:cNvCxnSpPr>
          <p:nvPr/>
        </p:nvCxnSpPr>
        <p:spPr>
          <a:xfrm flipH="1" flipV="1">
            <a:off x="3079011" y="831196"/>
            <a:ext cx="16473" cy="153288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05532" y="134596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Reading</a:t>
            </a:r>
            <a:r>
              <a:rPr lang="en-GB" sz="1200" dirty="0"/>
              <a:t> “A”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187624" y="2364078"/>
            <a:ext cx="2675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69060" y="208707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119.476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835696" y="3156246"/>
            <a:ext cx="280831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  <a:stCxn id="75" idx="1"/>
            <a:endCxn id="75" idx="3"/>
          </p:cNvCxnSpPr>
          <p:nvPr/>
        </p:nvCxnSpPr>
        <p:spPr>
          <a:xfrm>
            <a:off x="980361" y="3677294"/>
            <a:ext cx="588868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66270" y="2848469"/>
            <a:ext cx="251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Concrete 117.700  O.S. Level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84759" y="2563560"/>
            <a:ext cx="1117614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Soil 117.350 </a:t>
            </a:r>
          </a:p>
          <a:p>
            <a:r>
              <a:rPr lang="en-GB" sz="1400" dirty="0"/>
              <a:t>   O.S. Level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411921" y="831195"/>
            <a:ext cx="16063" cy="23250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835696" y="2366616"/>
            <a:ext cx="0" cy="7896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1456156" y="2364078"/>
            <a:ext cx="2821" cy="10424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29758" y="2357433"/>
            <a:ext cx="400110" cy="8607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400" dirty="0"/>
              <a:t>2.126 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58977" y="2240967"/>
            <a:ext cx="615553" cy="7920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400" dirty="0"/>
              <a:t>1.776 m</a:t>
            </a:r>
          </a:p>
          <a:p>
            <a:endParaRPr lang="en-GB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596336" y="1491749"/>
            <a:ext cx="1224136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  Bridge 4</a:t>
            </a:r>
          </a:p>
          <a:p>
            <a:r>
              <a:rPr lang="en-GB" sz="1400" dirty="0"/>
              <a:t> to soil</a:t>
            </a:r>
          </a:p>
          <a:p>
            <a:r>
              <a:rPr lang="en-GB" sz="1400" dirty="0"/>
              <a:t>  119.476</a:t>
            </a:r>
          </a:p>
          <a:p>
            <a:r>
              <a:rPr lang="en-GB" sz="1400" dirty="0"/>
              <a:t> -117.350</a:t>
            </a:r>
          </a:p>
          <a:p>
            <a:r>
              <a:rPr lang="en-GB" sz="1400" dirty="0"/>
              <a:t>   =  2.126m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596336" y="2722156"/>
            <a:ext cx="1368152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Bridge 4 to</a:t>
            </a:r>
          </a:p>
          <a:p>
            <a:r>
              <a:rPr lang="en-GB" sz="1400" dirty="0"/>
              <a:t> concrete</a:t>
            </a:r>
          </a:p>
          <a:p>
            <a:r>
              <a:rPr lang="en-GB" sz="1400" dirty="0"/>
              <a:t>     119.476</a:t>
            </a:r>
          </a:p>
          <a:p>
            <a:r>
              <a:rPr lang="en-GB" sz="1400" dirty="0"/>
              <a:t>    -117.700</a:t>
            </a:r>
          </a:p>
          <a:p>
            <a:r>
              <a:rPr lang="en-GB" sz="1400" dirty="0"/>
              <a:t>        =1.776m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11811" y="1283920"/>
            <a:ext cx="400110" cy="128387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1400" dirty="0"/>
              <a:t>“B”= 1.776 + “A”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87624" y="4221088"/>
            <a:ext cx="2052228" cy="20005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Calculate “B” </a:t>
            </a:r>
          </a:p>
          <a:p>
            <a:r>
              <a:rPr lang="en-GB" sz="1400" dirty="0"/>
              <a:t>Concrete level from telescope sight line </a:t>
            </a:r>
          </a:p>
          <a:p>
            <a:r>
              <a:rPr lang="en-GB" sz="1400" dirty="0"/>
              <a:t>=       </a:t>
            </a:r>
            <a:r>
              <a:rPr lang="en-GB" sz="1600" dirty="0"/>
              <a:t>1.776m</a:t>
            </a:r>
          </a:p>
          <a:p>
            <a:endParaRPr lang="en-GB" sz="1600" dirty="0"/>
          </a:p>
          <a:p>
            <a:r>
              <a:rPr lang="en-GB" dirty="0"/>
              <a:t>+</a:t>
            </a:r>
            <a:r>
              <a:rPr lang="en-GB" sz="1400" dirty="0"/>
              <a:t> ………………………..“A” m</a:t>
            </a:r>
          </a:p>
          <a:p>
            <a:r>
              <a:rPr lang="en-GB" sz="1400" dirty="0"/>
              <a:t>       </a:t>
            </a:r>
          </a:p>
          <a:p>
            <a:r>
              <a:rPr lang="en-GB" dirty="0"/>
              <a:t>=</a:t>
            </a:r>
            <a:r>
              <a:rPr lang="en-GB" sz="1400" dirty="0"/>
              <a:t>  ………………..………”B” 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32721" y="4231744"/>
            <a:ext cx="2119399" cy="19697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Calculate “C” </a:t>
            </a:r>
          </a:p>
          <a:p>
            <a:r>
              <a:rPr lang="en-GB" sz="1400" dirty="0"/>
              <a:t>Soil level from telescope sight line</a:t>
            </a:r>
          </a:p>
          <a:p>
            <a:r>
              <a:rPr lang="en-GB" sz="1400" dirty="0"/>
              <a:t>=    </a:t>
            </a:r>
            <a:r>
              <a:rPr lang="en-GB" sz="1600" dirty="0"/>
              <a:t>2.126m</a:t>
            </a:r>
          </a:p>
          <a:p>
            <a:endParaRPr lang="en-GB" sz="1400" dirty="0"/>
          </a:p>
          <a:p>
            <a:r>
              <a:rPr lang="en-GB" dirty="0"/>
              <a:t>+</a:t>
            </a:r>
            <a:r>
              <a:rPr lang="en-GB" sz="1400" dirty="0"/>
              <a:t>………….….………”A” m</a:t>
            </a:r>
          </a:p>
          <a:p>
            <a:endParaRPr lang="en-GB" sz="1400" dirty="0"/>
          </a:p>
          <a:p>
            <a:r>
              <a:rPr lang="en-GB" dirty="0"/>
              <a:t>=</a:t>
            </a:r>
            <a:r>
              <a:rPr lang="en-GB" sz="1400" dirty="0"/>
              <a:t>   ……………..……”C” 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67456" y="1409922"/>
            <a:ext cx="400110" cy="133017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1400" dirty="0"/>
              <a:t>“C” = 2.126 + “A”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092280" y="89922"/>
            <a:ext cx="1569853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Date amended</a:t>
            </a:r>
          </a:p>
          <a:p>
            <a:r>
              <a:rPr lang="en-GB"/>
              <a:t>02/04/2020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5868144" y="4077072"/>
            <a:ext cx="3096344" cy="21236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Notes: - The required staff reading was calculated as 1.776 (“B”) + 1.632 (“A”) = 3.408.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Concrete height measurements after casting were:- .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3.405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3.402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3.405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3.416 offside next to wall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3.406 offside next to wall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This gives a worst error of 8 mm too low and 6mm too high on the positions measured on 12</a:t>
            </a:r>
            <a:r>
              <a:rPr lang="en-GB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March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7092280" y="969695"/>
            <a:ext cx="1728192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Who……………………….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2120" y="600363"/>
            <a:ext cx="104496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Sight line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74530" y="1102145"/>
            <a:ext cx="517962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1400" dirty="0"/>
              <a:t>Staff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259632" y="6309320"/>
            <a:ext cx="230992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Concrete 300mm thick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87624" y="188640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File:Surveying sheet for Swing bridge walls version 3 </a:t>
            </a:r>
            <a:r>
              <a:rPr lang="en-GB" sz="800" b="1" u="sng" dirty="0"/>
              <a:t>As built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80361" y="3419265"/>
            <a:ext cx="5888687" cy="51605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/>
          <p:cNvSpPr/>
          <p:nvPr/>
        </p:nvSpPr>
        <p:spPr>
          <a:xfrm>
            <a:off x="1675319" y="3137605"/>
            <a:ext cx="3194596" cy="1638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2158456" y="2106525"/>
            <a:ext cx="887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O.S. Level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05532" y="1345962"/>
            <a:ext cx="10734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189200" y="3149381"/>
            <a:ext cx="288032" cy="8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17432" y="33188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220072" y="2916726"/>
            <a:ext cx="0" cy="232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48101" y="1942241"/>
            <a:ext cx="369332" cy="94412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dirty="0"/>
              <a:t>0.300m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B556F8-D49A-4E63-81F4-DFC944715A4E}"/>
              </a:ext>
            </a:extLst>
          </p:cNvPr>
          <p:cNvSpPr/>
          <p:nvPr/>
        </p:nvSpPr>
        <p:spPr>
          <a:xfrm>
            <a:off x="1691679" y="3318820"/>
            <a:ext cx="3725753" cy="87684"/>
          </a:xfrm>
          <a:prstGeom prst="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189200" y="3310134"/>
            <a:ext cx="0" cy="22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83DD9476-F259-4CB4-8FDD-C7CE35A9C04C}"/>
              </a:ext>
            </a:extLst>
          </p:cNvPr>
          <p:cNvSpPr txBox="1"/>
          <p:nvPr/>
        </p:nvSpPr>
        <p:spPr>
          <a:xfrm>
            <a:off x="5564460" y="1845925"/>
            <a:ext cx="1728192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Concrete Blinding 50mm thick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F95F460-E533-48AE-8D36-34641C6B5F74}"/>
              </a:ext>
            </a:extLst>
          </p:cNvPr>
          <p:cNvCxnSpPr>
            <a:cxnSpLocks/>
          </p:cNvCxnSpPr>
          <p:nvPr/>
        </p:nvCxnSpPr>
        <p:spPr>
          <a:xfrm flipH="1">
            <a:off x="5301962" y="2394856"/>
            <a:ext cx="566182" cy="920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3F454BB-B576-4A92-885C-C3297D09024C}"/>
              </a:ext>
            </a:extLst>
          </p:cNvPr>
          <p:cNvCxnSpPr>
            <a:cxnSpLocks/>
          </p:cNvCxnSpPr>
          <p:nvPr/>
        </p:nvCxnSpPr>
        <p:spPr>
          <a:xfrm flipH="1">
            <a:off x="6300192" y="3086780"/>
            <a:ext cx="128364" cy="319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051E6A1-21F2-44DA-89B8-EA9DD781E8C5}"/>
              </a:ext>
            </a:extLst>
          </p:cNvPr>
          <p:cNvSpPr txBox="1"/>
          <p:nvPr/>
        </p:nvSpPr>
        <p:spPr>
          <a:xfrm>
            <a:off x="3812602" y="6309320"/>
            <a:ext cx="305372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Concrete blinding  50mm thick</a:t>
            </a: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>
            <a:off x="4998277" y="831196"/>
            <a:ext cx="0" cy="25753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334FCD6-DA97-439F-B811-92F84011AE79}"/>
              </a:ext>
            </a:extLst>
          </p:cNvPr>
          <p:cNvSpPr txBox="1"/>
          <p:nvPr/>
        </p:nvSpPr>
        <p:spPr>
          <a:xfrm>
            <a:off x="3610067" y="162219"/>
            <a:ext cx="1579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Notes: Wall base measured at 117.542 and 117.416 O.S. Concrete level raised 300 mm to support wall base</a:t>
            </a:r>
          </a:p>
        </p:txBody>
      </p:sp>
    </p:spTree>
    <p:extLst>
      <p:ext uri="{BB962C8B-B14F-4D97-AF65-F5344CB8AC3E}">
        <p14:creationId xmlns:p14="http://schemas.microsoft.com/office/powerpoint/2010/main" val="78648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239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Anthony Bardwell</cp:lastModifiedBy>
  <cp:revision>33</cp:revision>
  <cp:lastPrinted>2015-12-01T17:01:57Z</cp:lastPrinted>
  <dcterms:created xsi:type="dcterms:W3CDTF">2015-07-01T10:08:04Z</dcterms:created>
  <dcterms:modified xsi:type="dcterms:W3CDTF">2020-04-02T11:00:28Z</dcterms:modified>
</cp:coreProperties>
</file>